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D6A26-2783-446F-9AD5-92F0AB5F395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4E94F-5FE1-44F7-B72E-5FB1EBB372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30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4E94F-5FE1-44F7-B72E-5FB1EBB3724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07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86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054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724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103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883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184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587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192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755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613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441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99E8E-4ABC-4FC9-931F-957752AF141F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7D78-37EA-4F3E-BD5D-FB41352F1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27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teriais.csp@unifesp.br" TargetMode="External"/><Relationship Id="rId2" Type="http://schemas.openxmlformats.org/officeDocument/2006/relationships/hyperlink" Target="https://docs.google.com/spreadsheets/d/1vgYBUmtLHih5I4mcR4kN7UBNXFLAFROI/edit?usp=sharing&amp;ouid=115326060416319202850&amp;rtpof=true&amp;sd=tru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mailto:compras.csp@unifesp.b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teriais.csp@unifesp.br" TargetMode="External"/><Relationship Id="rId2" Type="http://schemas.openxmlformats.org/officeDocument/2006/relationships/hyperlink" Target="mailto:compras.csp@unifesp.b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mailto:controladoria.csp@unifesp.b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compras.csp@unifesp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CAMPUS SÃO PAULO - CAPES PROAP E PNDP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8859"/>
          </a:xfrm>
        </p:spPr>
        <p:txBody>
          <a:bodyPr>
            <a:normAutofit fontScale="62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2022</a:t>
            </a:r>
          </a:p>
          <a:p>
            <a:endParaRPr lang="pt-BR" dirty="0"/>
          </a:p>
        </p:txBody>
      </p:sp>
      <p:pic>
        <p:nvPicPr>
          <p:cNvPr id="4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94275" y="3164205"/>
            <a:ext cx="2203451" cy="209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38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25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/>
                </a:solidFill>
              </a:rPr>
              <a:t>Prazos</a:t>
            </a:r>
            <a:endParaRPr lang="pt-BR" b="1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92469"/>
            <a:ext cx="10515600" cy="4684494"/>
          </a:xfrm>
        </p:spPr>
        <p:txBody>
          <a:bodyPr>
            <a:normAutofit/>
          </a:bodyPr>
          <a:lstStyle/>
          <a:p>
            <a:pPr lvl="1" algn="just"/>
            <a:r>
              <a:rPr lang="pt-PT" dirty="0"/>
              <a:t>Solicitações de Compra </a:t>
            </a:r>
            <a:r>
              <a:rPr lang="pt-PT" dirty="0" smtClean="0"/>
              <a:t>– Materiais</a:t>
            </a:r>
            <a:r>
              <a:rPr lang="pt-PT" dirty="0"/>
              <a:t>, Serviços (conserto de equipamentos, assinatura de periódicos, publicação em revistas etc: </a:t>
            </a:r>
            <a:r>
              <a:rPr lang="pt-PT" b="1" dirty="0">
                <a:solidFill>
                  <a:srgbClr val="FF0000"/>
                </a:solidFill>
              </a:rPr>
              <a:t>até 30/05/2022. </a:t>
            </a:r>
            <a:endParaRPr lang="pt-BR" dirty="0">
              <a:solidFill>
                <a:srgbClr val="FF0000"/>
              </a:solidFill>
            </a:endParaRPr>
          </a:p>
          <a:p>
            <a:pPr algn="just"/>
            <a:endParaRPr lang="pt-BR" dirty="0"/>
          </a:p>
          <a:p>
            <a:pPr lvl="1" algn="just"/>
            <a:r>
              <a:rPr lang="pt-PT" dirty="0"/>
              <a:t>Preenchimento da planilha com a demanda de materiais de uso geral (Material de Laboratório, Material Hospitalar, Material de Escritório e Cartuchos de Impressoras): </a:t>
            </a:r>
            <a:r>
              <a:rPr lang="pt-PT" b="1" dirty="0">
                <a:solidFill>
                  <a:srgbClr val="FF0000"/>
                </a:solidFill>
              </a:rPr>
              <a:t>até </a:t>
            </a:r>
            <a:r>
              <a:rPr lang="pt-PT" b="1" dirty="0" smtClean="0">
                <a:solidFill>
                  <a:srgbClr val="FF0000"/>
                </a:solidFill>
              </a:rPr>
              <a:t>10/06/2022</a:t>
            </a:r>
            <a:r>
              <a:rPr lang="pt-PT" b="1" dirty="0">
                <a:solidFill>
                  <a:srgbClr val="FF0000"/>
                </a:solidFill>
              </a:rPr>
              <a:t>; </a:t>
            </a:r>
            <a:endParaRPr lang="pt-BR" dirty="0">
              <a:solidFill>
                <a:srgbClr val="FF0000"/>
              </a:solidFill>
            </a:endParaRPr>
          </a:p>
          <a:p>
            <a:pPr algn="just"/>
            <a:endParaRPr lang="pt-BR" sz="1400" dirty="0"/>
          </a:p>
          <a:p>
            <a:r>
              <a:rPr lang="pt-PT" b="1" dirty="0"/>
              <a:t> </a:t>
            </a:r>
            <a:r>
              <a:rPr lang="pt-BR" dirty="0" smtClean="0">
                <a:solidFill>
                  <a:srgbClr val="FF0000"/>
                </a:solidFill>
              </a:rPr>
              <a:t>Link </a:t>
            </a:r>
            <a:r>
              <a:rPr lang="pt-BR" dirty="0">
                <a:solidFill>
                  <a:srgbClr val="FF0000"/>
                </a:solidFill>
              </a:rPr>
              <a:t>para Acesso: </a:t>
            </a:r>
            <a:r>
              <a:rPr lang="pt-BR" sz="14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pt-BR" sz="1400" dirty="0" smtClean="0">
                <a:solidFill>
                  <a:srgbClr val="FF0000"/>
                </a:solidFill>
                <a:hlinkClick r:id="rId2"/>
              </a:rPr>
              <a:t>docs.google.com/spreadsheets/d/1vgYBUmtLHih5I4mcR4kN7UBNXFLAFROI/edit?usp=sharing&amp;ouid=115326060416319202850&amp;rtpof=true&amp;sd=true</a:t>
            </a:r>
            <a:r>
              <a:rPr lang="pt-BR" sz="1400" dirty="0" smtClean="0">
                <a:solidFill>
                  <a:srgbClr val="FF0000"/>
                </a:solidFill>
              </a:rPr>
              <a:t/>
            </a:r>
            <a:br>
              <a:rPr lang="pt-BR" sz="1400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sz="2000" b="1" dirty="0" smtClean="0"/>
              <a:t>OBS</a:t>
            </a:r>
            <a:r>
              <a:rPr lang="pt-BR" sz="2000" b="1" dirty="0"/>
              <a:t>.: </a:t>
            </a:r>
            <a:r>
              <a:rPr lang="pt-BR" sz="2000" b="1" dirty="0" smtClean="0"/>
              <a:t>Em </a:t>
            </a:r>
            <a:r>
              <a:rPr lang="pt-BR" sz="2000" b="1" dirty="0"/>
              <a:t>caso de dúvida no preenchimento da planilha, encaminhar </a:t>
            </a:r>
            <a:r>
              <a:rPr lang="pt-BR" sz="2000" b="1" dirty="0" err="1"/>
              <a:t>email</a:t>
            </a:r>
            <a:r>
              <a:rPr lang="pt-BR" sz="2000" b="1" dirty="0"/>
              <a:t> para </a:t>
            </a:r>
            <a:r>
              <a:rPr lang="pt-BR" sz="2000" b="1" u="sng" dirty="0">
                <a:hlinkClick r:id="rId3"/>
              </a:rPr>
              <a:t>materiais.csp@unifesp.br</a:t>
            </a:r>
            <a:r>
              <a:rPr lang="pt-BR" sz="2000" b="1" u="sng" dirty="0"/>
              <a:t> ou </a:t>
            </a:r>
            <a:r>
              <a:rPr lang="pt-BR" sz="2000" b="1" u="sng" dirty="0" smtClean="0">
                <a:hlinkClick r:id="rId4"/>
              </a:rPr>
              <a:t>compras.csp@unifesp.br</a:t>
            </a:r>
            <a:r>
              <a:rPr lang="pt-BR" sz="2000" b="1" u="sng" dirty="0" smtClean="0"/>
              <a:t> </a:t>
            </a:r>
            <a:endParaRPr lang="pt-BR" sz="2000" dirty="0"/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365127"/>
            <a:ext cx="16573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457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/>
                </a:solidFill>
              </a:rPr>
              <a:t>Prazos</a:t>
            </a:r>
            <a:endParaRPr lang="pt-BR" b="1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lvl="1"/>
            <a:r>
              <a:rPr lang="pt-PT" dirty="0"/>
              <a:t>Solicitação de Compras das Atas de Registo de Preços do Campus São Paulo: </a:t>
            </a:r>
            <a:r>
              <a:rPr lang="pt-PT" b="1" dirty="0">
                <a:solidFill>
                  <a:srgbClr val="FF0000"/>
                </a:solidFill>
              </a:rPr>
              <a:t>até </a:t>
            </a:r>
            <a:r>
              <a:rPr lang="pt-PT" b="1" dirty="0" smtClean="0">
                <a:solidFill>
                  <a:srgbClr val="FF0000"/>
                </a:solidFill>
              </a:rPr>
              <a:t>15/09/2022</a:t>
            </a:r>
            <a:r>
              <a:rPr lang="pt-PT" b="1" dirty="0"/>
              <a:t>; </a:t>
            </a:r>
            <a:endParaRPr lang="pt-BR" dirty="0"/>
          </a:p>
          <a:p>
            <a:endParaRPr lang="pt-BR" dirty="0"/>
          </a:p>
          <a:p>
            <a:pPr lvl="1"/>
            <a:r>
              <a:rPr lang="pt-PT" dirty="0"/>
              <a:t>Inscrições em eventos: </a:t>
            </a:r>
            <a:r>
              <a:rPr lang="pt-PT" b="1" dirty="0">
                <a:solidFill>
                  <a:srgbClr val="FF0000"/>
                </a:solidFill>
              </a:rPr>
              <a:t>até </a:t>
            </a:r>
            <a:r>
              <a:rPr lang="pt-PT" b="1" dirty="0" smtClean="0">
                <a:solidFill>
                  <a:srgbClr val="FF0000"/>
                </a:solidFill>
              </a:rPr>
              <a:t>15/09/2022 </a:t>
            </a:r>
            <a:r>
              <a:rPr lang="pt-PT" b="1" dirty="0"/>
              <a:t>(mínimo de </a:t>
            </a:r>
            <a:r>
              <a:rPr lang="pt-PT" b="1" dirty="0" smtClean="0"/>
              <a:t>15 </a:t>
            </a:r>
            <a:r>
              <a:rPr lang="pt-PT" b="1" dirty="0"/>
              <a:t>dias de antecedência do evento). 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856" y="529433"/>
            <a:ext cx="16573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643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/>
                </a:solidFill>
              </a:rPr>
              <a:t>Diárias e Passagens</a:t>
            </a:r>
            <a:endParaRPr lang="pt-BR" b="1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b="1" dirty="0"/>
              <a:t>Lembramos que está em vigor a </a:t>
            </a:r>
            <a:r>
              <a:rPr lang="pt-PT" b="1" dirty="0">
                <a:solidFill>
                  <a:srgbClr val="FF0000"/>
                </a:solidFill>
              </a:rPr>
              <a:t>Instrução Normativa n. 21/2020, que suspende viagens nacionais e internacionais no âmbito do governo federal</a:t>
            </a:r>
            <a:r>
              <a:rPr lang="pt-PT" b="1" dirty="0"/>
              <a:t>, enquanto perdurar o estado de emergência de saúde pública de importância internacional decorrente do coronavírus (COVID-19). No caso de inscrição em evento online, não se aplica a concessão de auxílio financeiro e passagens.</a:t>
            </a:r>
            <a:endParaRPr lang="pt-BR" b="1" dirty="0"/>
          </a:p>
          <a:p>
            <a:pPr algn="just"/>
            <a:endParaRPr lang="pt-BR" dirty="0"/>
          </a:p>
          <a:p>
            <a:pPr algn="just"/>
            <a:r>
              <a:rPr lang="pt-PT" b="1" dirty="0"/>
              <a:t>Lembramos ainda que a Portaria Capes n. 156/2014 veda a realização de despesas para execução nos exercícios seguintes. Desta forma, não é possível reservar os recursos para eventual utilização no ano seguinte.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365127"/>
            <a:ext cx="16573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766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/>
                </a:solidFill>
              </a:rPr>
              <a:t>Contato</a:t>
            </a:r>
            <a:endParaRPr lang="pt-BR" b="1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0" algn="just"/>
            <a:r>
              <a:rPr lang="pt-PT" sz="2000" b="1" dirty="0"/>
              <a:t>Compras de Materiais, Serviços e Inscrições em cursos: </a:t>
            </a:r>
            <a:r>
              <a:rPr lang="pt-PT" sz="2000" u="sng" dirty="0">
                <a:hlinkClick r:id="rId2"/>
              </a:rPr>
              <a:t>compras.csp@unifesp.br</a:t>
            </a:r>
            <a:r>
              <a:rPr lang="pt-PT" sz="2000" dirty="0">
                <a:hlinkClick r:id="rId2"/>
              </a:rPr>
              <a:t> </a:t>
            </a:r>
            <a:r>
              <a:rPr lang="pt-PT" sz="2000" dirty="0"/>
              <a:t>ou envie uma mensagem para o </a:t>
            </a:r>
            <a:r>
              <a:rPr lang="pt-PT" sz="2000" dirty="0">
                <a:solidFill>
                  <a:srgbClr val="FF0000"/>
                </a:solidFill>
              </a:rPr>
              <a:t>Whatsapp da Divisão de Compras: </a:t>
            </a:r>
            <a:r>
              <a:rPr lang="pt-PT" sz="2000" u="sng" dirty="0">
                <a:solidFill>
                  <a:srgbClr val="FF0000"/>
                </a:solidFill>
              </a:rPr>
              <a:t>(11) </a:t>
            </a:r>
            <a:r>
              <a:rPr lang="pt-PT" sz="2000" u="sng" dirty="0" smtClean="0">
                <a:solidFill>
                  <a:srgbClr val="FF0000"/>
                </a:solidFill>
              </a:rPr>
              <a:t>91178-3751</a:t>
            </a:r>
            <a:r>
              <a:rPr lang="pt-PT" sz="2000" dirty="0" smtClean="0">
                <a:solidFill>
                  <a:srgbClr val="FF0000"/>
                </a:solidFill>
              </a:rPr>
              <a:t>.</a:t>
            </a:r>
            <a:endParaRPr lang="pt-PT" sz="2000" dirty="0">
              <a:solidFill>
                <a:srgbClr val="FF0000"/>
              </a:solidFill>
            </a:endParaRPr>
          </a:p>
          <a:p>
            <a:pPr lvl="0" algn="just"/>
            <a:r>
              <a:rPr lang="pt-BR" sz="2000" dirty="0"/>
              <a:t>Atendimento via chat </a:t>
            </a:r>
            <a:r>
              <a:rPr lang="pt-BR" sz="2000" dirty="0" err="1"/>
              <a:t>google</a:t>
            </a:r>
            <a:r>
              <a:rPr lang="pt-BR" sz="2000" dirty="0"/>
              <a:t> – Equipe e Compras(consultar no site da Divisão de Compras </a:t>
            </a:r>
            <a:r>
              <a:rPr lang="pt-BR" sz="2000" dirty="0" err="1"/>
              <a:t>email´s</a:t>
            </a:r>
            <a:r>
              <a:rPr lang="pt-BR" sz="2000" dirty="0"/>
              <a:t>)</a:t>
            </a:r>
          </a:p>
          <a:p>
            <a:pPr algn="just"/>
            <a:endParaRPr lang="pt-BR" sz="2000" dirty="0"/>
          </a:p>
          <a:p>
            <a:pPr lvl="0" algn="just"/>
            <a:r>
              <a:rPr lang="pt-PT" sz="2000" b="1" dirty="0"/>
              <a:t>Acompanhamento da entrega e distribuição dos materiais: </a:t>
            </a:r>
            <a:r>
              <a:rPr lang="pt-PT" sz="2000" u="sng" dirty="0">
                <a:hlinkClick r:id="rId3"/>
              </a:rPr>
              <a:t>materiais.csp@unifesp.br</a:t>
            </a:r>
            <a:endParaRPr lang="pt-BR" sz="2000" dirty="0"/>
          </a:p>
          <a:p>
            <a:pPr algn="just"/>
            <a:endParaRPr lang="pt-BR" sz="2000" dirty="0"/>
          </a:p>
          <a:p>
            <a:pPr lvl="0" algn="just"/>
            <a:r>
              <a:rPr lang="pt-PT" sz="2000" b="1" dirty="0"/>
              <a:t>Limites	orçamentários,	utilização	dos	recursos,	remanejamento	de rubricas: </a:t>
            </a:r>
            <a:r>
              <a:rPr lang="pt-PT" sz="2000" u="sng" dirty="0">
                <a:hlinkClick r:id="rId4"/>
              </a:rPr>
              <a:t>controladoria.csp@unifesp.br</a:t>
            </a:r>
            <a:endParaRPr lang="pt-BR" sz="2000" dirty="0"/>
          </a:p>
          <a:p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733" y="365127"/>
            <a:ext cx="16573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560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0524" y="367862"/>
            <a:ext cx="10313276" cy="132282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Plantão de Dúvidas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t-BR" dirty="0"/>
              <a:t/>
            </a:r>
            <a:br>
              <a:rPr lang="pt-BR" dirty="0"/>
            </a:br>
            <a:r>
              <a:rPr lang="pt-BR" sz="2000" dirty="0"/>
              <a:t>Prezados (as) Senhores (as),</a:t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Informamos que, a Divisão de Compras - CSP irá realizar um Plantão de Dúvidas para procedimentos - Verba </a:t>
            </a:r>
            <a:r>
              <a:rPr lang="pt-BR" sz="2000" dirty="0" smtClean="0"/>
              <a:t>Capes</a:t>
            </a:r>
            <a:r>
              <a:rPr lang="pt-BR" sz="2000" dirty="0"/>
              <a:t> </a:t>
            </a:r>
            <a:r>
              <a:rPr lang="pt-BR" sz="2000" dirty="0" smtClean="0"/>
              <a:t>com a participação da Coordenadoria Controladoria. </a:t>
            </a:r>
          </a:p>
          <a:p>
            <a:pPr fontAlgn="base"/>
            <a:endParaRPr lang="pt-BR" sz="2000" dirty="0"/>
          </a:p>
          <a:p>
            <a:pPr fontAlgn="base"/>
            <a:r>
              <a:rPr lang="pt-BR" sz="2000" b="1" dirty="0" smtClean="0"/>
              <a:t>Plantão de Dúvidas - Verba Capes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>
                <a:solidFill>
                  <a:srgbClr val="FF0000"/>
                </a:solidFill>
              </a:rPr>
              <a:t>Quinta-feira</a:t>
            </a:r>
            <a:r>
              <a:rPr lang="pt-BR" sz="2000" b="1" dirty="0">
                <a:solidFill>
                  <a:srgbClr val="FF0000"/>
                </a:solidFill>
              </a:rPr>
              <a:t>, 26 de maio · 10:00 até 11:00am</a:t>
            </a:r>
          </a:p>
          <a:p>
            <a:pPr fontAlgn="base"/>
            <a:r>
              <a:rPr lang="pt-BR" sz="2000" dirty="0"/>
              <a:t>Informações de participação do Google </a:t>
            </a:r>
            <a:r>
              <a:rPr lang="pt-BR" sz="2000" dirty="0" err="1"/>
              <a:t>Meet</a:t>
            </a:r>
            <a:endParaRPr lang="pt-BR" sz="2000" dirty="0"/>
          </a:p>
          <a:p>
            <a:pPr fontAlgn="base"/>
            <a:r>
              <a:rPr lang="pt-BR" sz="2000" b="1" dirty="0">
                <a:solidFill>
                  <a:schemeClr val="accent1"/>
                </a:solidFill>
              </a:rPr>
              <a:t>Link da </a:t>
            </a:r>
            <a:r>
              <a:rPr lang="pt-BR" sz="2000" b="1" dirty="0" err="1">
                <a:solidFill>
                  <a:schemeClr val="accent1"/>
                </a:solidFill>
              </a:rPr>
              <a:t>videochamada</a:t>
            </a:r>
            <a:r>
              <a:rPr lang="pt-BR" sz="2000" b="1" dirty="0">
                <a:solidFill>
                  <a:schemeClr val="accent1"/>
                </a:solidFill>
              </a:rPr>
              <a:t>: https://meet.google.com/vwc-poig-foc</a:t>
            </a:r>
          </a:p>
          <a:p>
            <a:pPr fontAlgn="base"/>
            <a:r>
              <a:rPr lang="pt-BR" sz="2000" dirty="0"/>
              <a:t>Ou disque: ‪(US) +1 984-355-1368‬ PIN: ‪157 292 289‬#</a:t>
            </a:r>
            <a:endParaRPr lang="pt-BR" sz="2000" dirty="0" smtClean="0"/>
          </a:p>
          <a:p>
            <a:endParaRPr lang="pt-BR" dirty="0"/>
          </a:p>
        </p:txBody>
      </p:sp>
      <p:pic>
        <p:nvPicPr>
          <p:cNvPr id="1028" name="Picture 4" descr="plantão tira dúvidas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151" y="3867807"/>
            <a:ext cx="1863299" cy="187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202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/>
                </a:solidFill>
              </a:rPr>
              <a:t>Equipe de Compras	- CSP</a:t>
            </a:r>
            <a:endParaRPr lang="pt-BR" b="1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66345"/>
            <a:ext cx="10515600" cy="4810619"/>
          </a:xfrm>
        </p:spPr>
        <p:txBody>
          <a:bodyPr>
            <a:normAutofit lnSpcReduction="10000"/>
          </a:bodyPr>
          <a:lstStyle/>
          <a:p>
            <a:endParaRPr lang="pt-BR" sz="2400" dirty="0" smtClean="0"/>
          </a:p>
          <a:p>
            <a:r>
              <a:rPr lang="pt-BR" sz="2400" dirty="0" smtClean="0"/>
              <a:t>Francisco Pereira dos Santos Neto</a:t>
            </a:r>
          </a:p>
          <a:p>
            <a:r>
              <a:rPr lang="pt-BR" sz="2400" dirty="0" smtClean="0"/>
              <a:t>Aline Christian Andrade</a:t>
            </a:r>
          </a:p>
          <a:p>
            <a:r>
              <a:rPr lang="pt-BR" sz="2400" dirty="0" smtClean="0"/>
              <a:t>Claudia Regina Esteves</a:t>
            </a:r>
          </a:p>
          <a:p>
            <a:r>
              <a:rPr lang="pt-BR" sz="2400" dirty="0" smtClean="0"/>
              <a:t>Claudia Marcolino da Silva</a:t>
            </a:r>
          </a:p>
          <a:p>
            <a:r>
              <a:rPr lang="pt-BR" sz="2400" dirty="0" smtClean="0"/>
              <a:t>Mariana </a:t>
            </a:r>
            <a:r>
              <a:rPr lang="pt-BR" sz="2400" dirty="0" err="1" smtClean="0"/>
              <a:t>Konyosi</a:t>
            </a:r>
            <a:r>
              <a:rPr lang="pt-BR" sz="2400" dirty="0" smtClean="0"/>
              <a:t> Miyashiro</a:t>
            </a:r>
          </a:p>
          <a:p>
            <a:r>
              <a:rPr lang="pt-BR" sz="2400" dirty="0" err="1" smtClean="0"/>
              <a:t>Reinildo</a:t>
            </a:r>
            <a:r>
              <a:rPr lang="pt-BR" sz="2400" dirty="0" smtClean="0"/>
              <a:t> Bispo dos Santos</a:t>
            </a:r>
          </a:p>
          <a:p>
            <a:r>
              <a:rPr lang="pt-BR" sz="2400" dirty="0" smtClean="0"/>
              <a:t>Rodrigo Mariano de Souza</a:t>
            </a:r>
          </a:p>
          <a:p>
            <a:r>
              <a:rPr lang="pt-BR" sz="2400" dirty="0" smtClean="0"/>
              <a:t>Vanessa </a:t>
            </a:r>
            <a:r>
              <a:rPr lang="pt-BR" sz="2400" dirty="0" err="1" smtClean="0"/>
              <a:t>Iorio</a:t>
            </a:r>
            <a:endParaRPr lang="pt-BR" sz="2400" dirty="0" smtClean="0"/>
          </a:p>
          <a:p>
            <a:r>
              <a:rPr lang="pt-BR" sz="2400" dirty="0" smtClean="0"/>
              <a:t>Márcia </a:t>
            </a:r>
            <a:r>
              <a:rPr lang="pt-BR" sz="2400" dirty="0" err="1" smtClean="0"/>
              <a:t>Lumi</a:t>
            </a:r>
            <a:r>
              <a:rPr lang="pt-BR" sz="2400" dirty="0" smtClean="0"/>
              <a:t> – HU – (Treinamento)</a:t>
            </a:r>
          </a:p>
          <a:p>
            <a:r>
              <a:rPr lang="pt-BR" sz="2400" dirty="0" smtClean="0"/>
              <a:t>Vania Simões Lopes – Chefe de Compras (Licença)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263" y="456161"/>
            <a:ext cx="16573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776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/>
                </a:solidFill>
              </a:rPr>
              <a:t>Compras - CSP</a:t>
            </a:r>
            <a:endParaRPr lang="pt-BR" b="1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cene3d>
            <a:camera prst="isometricOffAxis1Right"/>
            <a:lightRig rig="threePt" dir="t"/>
          </a:scene3d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3200" dirty="0" smtClean="0"/>
          </a:p>
          <a:p>
            <a:pPr marL="0" indent="0" algn="ctr">
              <a:buNone/>
            </a:pPr>
            <a:r>
              <a:rPr lang="pt-BR" sz="32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6"/>
                </a:solidFill>
              </a:rPr>
              <a:t>Obrigado pela Atenção e </a:t>
            </a:r>
            <a:br>
              <a:rPr lang="pt-BR" sz="32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6"/>
                </a:solidFill>
              </a:rPr>
            </a:br>
            <a:r>
              <a:rPr lang="pt-BR" sz="32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6"/>
                </a:solidFill>
              </a:rPr>
              <a:t>estamos à </a:t>
            </a:r>
            <a:r>
              <a:rPr lang="pt-BR" sz="32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6"/>
                </a:solidFill>
              </a:rPr>
              <a:t>disposição</a:t>
            </a:r>
          </a:p>
          <a:p>
            <a:endParaRPr lang="pt-BR" b="1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pt-PT" u="sng" dirty="0">
                <a:hlinkClick r:id="rId2"/>
              </a:rPr>
              <a:t>compras.csp@unifesp.br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003634" y="2967335"/>
            <a:ext cx="1847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/>
            </a:r>
            <a:br>
              <a:rPr lang="pt-B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endParaRPr lang="pt-BR" sz="5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636" y="365127"/>
            <a:ext cx="16573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753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313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CAMPUS SÃO PAULO - CAPES PROAP E PNDP </vt:lpstr>
      <vt:lpstr>Prazos</vt:lpstr>
      <vt:lpstr>Prazos</vt:lpstr>
      <vt:lpstr>Diárias e Passagens</vt:lpstr>
      <vt:lpstr>Contato</vt:lpstr>
      <vt:lpstr>Plantão de Dúvidas </vt:lpstr>
      <vt:lpstr>Equipe de Compras - CSP</vt:lpstr>
      <vt:lpstr>Compras - CSP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SÃO PAULO - CAPES PROAP E PNDP</dc:title>
  <dc:creator>Unifesp</dc:creator>
  <cp:lastModifiedBy>Unifesp</cp:lastModifiedBy>
  <cp:revision>14</cp:revision>
  <dcterms:created xsi:type="dcterms:W3CDTF">2022-04-11T10:18:26Z</dcterms:created>
  <dcterms:modified xsi:type="dcterms:W3CDTF">2022-05-11T14:25:13Z</dcterms:modified>
</cp:coreProperties>
</file>