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hQzo7CUW6aXC7kGRtJvcVNvGKR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dd788358fb_0_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1dd788358fb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12934ab807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212934ab807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12934ab807_0_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212934ab807_0_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dd788358fb_0_3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1dd788358fb_0_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dd788358fb_0_5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1dd788358fb_0_5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dd788358fb_0_4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1dd788358fb_0_4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3" type="body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4" type="body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Relationship Id="rId4" Type="http://schemas.openxmlformats.org/officeDocument/2006/relationships/hyperlink" Target="mailto:compras.csp@unifesp.br" TargetMode="External"/><Relationship Id="rId5" Type="http://schemas.openxmlformats.org/officeDocument/2006/relationships/hyperlink" Target="https://sp.unifesp.br/administracao/setores-administrativos/compras/contato-compras" TargetMode="External"/><Relationship Id="rId6" Type="http://schemas.openxmlformats.org/officeDocument/2006/relationships/hyperlink" Target="mailto:materiais.csp@unifesp.br" TargetMode="External"/><Relationship Id="rId7" Type="http://schemas.openxmlformats.org/officeDocument/2006/relationships/hyperlink" Target="mailto:controladoria.csp@unifesp.br" TargetMode="External"/><Relationship Id="rId8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Relationship Id="rId4" Type="http://schemas.openxmlformats.org/officeDocument/2006/relationships/hyperlink" Target="https://sp.unifesp.br/administracao/setores-administrativos/compras/cartilha-ao-usuario" TargetMode="External"/><Relationship Id="rId5" Type="http://schemas.openxmlformats.org/officeDocument/2006/relationships/hyperlink" Target="https://sp.unifesp.br/administracao/setores-administrativos/compras/manual-de-orientacao-de-compras" TargetMode="External"/><Relationship Id="rId6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Relationship Id="rId4" Type="http://schemas.openxmlformats.org/officeDocument/2006/relationships/hyperlink" Target="mailto:compras.csp@unifesp.br" TargetMode="External"/><Relationship Id="rId5" Type="http://schemas.openxmlformats.org/officeDocument/2006/relationships/hyperlink" Target="https://sp.unifesp.br/administracao/setores-administrativos/compras/contato-compras" TargetMode="External"/><Relationship Id="rId6" Type="http://schemas.openxmlformats.org/officeDocument/2006/relationships/hyperlink" Target="mailto:materiais.csp@unifesp.br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compras.csp@unifesp.br" TargetMode="External"/><Relationship Id="rId4" Type="http://schemas.openxmlformats.org/officeDocument/2006/relationships/hyperlink" Target="mailto:vania.simoes@unifesp.br" TargetMode="External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ifesp" id="84" name="Google Shape;84;g1dd788358fb_0_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071700" cy="11329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g1dd788358fb_0_5"/>
          <p:cNvSpPr txBox="1"/>
          <p:nvPr/>
        </p:nvSpPr>
        <p:spPr>
          <a:xfrm>
            <a:off x="1858200" y="1344599"/>
            <a:ext cx="91470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ORIENTAÇÕES E PRAZOS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COMPRAS- CAPES 2023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ifesp" id="90" name="Google Shape;90;g212934ab807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071700" cy="11329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g212934ab807_0_0"/>
          <p:cNvSpPr txBox="1"/>
          <p:nvPr>
            <p:ph idx="4294967295" type="body"/>
          </p:nvPr>
        </p:nvSpPr>
        <p:spPr>
          <a:xfrm>
            <a:off x="1230275" y="2726724"/>
            <a:ext cx="9468900" cy="38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594" lvl="1" marL="685783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t/>
            </a:r>
            <a:endParaRPr/>
          </a:p>
          <a:p>
            <a:pPr indent="-50793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594" lvl="1" marL="685783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Preenchimento d</a:t>
            </a:r>
            <a:endParaRPr/>
          </a:p>
        </p:txBody>
      </p:sp>
      <p:sp>
        <p:nvSpPr>
          <p:cNvPr id="92" name="Google Shape;92;g212934ab807_0_0"/>
          <p:cNvSpPr txBox="1"/>
          <p:nvPr/>
        </p:nvSpPr>
        <p:spPr>
          <a:xfrm>
            <a:off x="3472200" y="1328588"/>
            <a:ext cx="41850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7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PRAZOS</a:t>
            </a:r>
            <a:endParaRPr b="1" sz="27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g212934ab807_0_0"/>
          <p:cNvSpPr/>
          <p:nvPr/>
        </p:nvSpPr>
        <p:spPr>
          <a:xfrm>
            <a:off x="947700" y="2726725"/>
            <a:ext cx="4333500" cy="35736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Pedidos de Compras 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emitidos via Intranet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AutoNum type="alphaLcParenR"/>
            </a:pPr>
            <a:r>
              <a:rPr lang="pt-B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Materiais: reagentes, compras por exclusividade, produtos com indicação de marca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AutoNum type="alphaLcParenR"/>
            </a:pPr>
            <a:r>
              <a:rPr lang="pt-B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Serviços: conserto de equipamentos, publicação em revistas etc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9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PRAZO: 31/05/2023</a:t>
            </a:r>
            <a:endParaRPr b="1" sz="19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D9EAD3"/>
              </a:highlight>
            </a:endParaRPr>
          </a:p>
        </p:txBody>
      </p:sp>
      <p:sp>
        <p:nvSpPr>
          <p:cNvPr id="94" name="Google Shape;94;g212934ab807_0_0"/>
          <p:cNvSpPr/>
          <p:nvPr/>
        </p:nvSpPr>
        <p:spPr>
          <a:xfrm>
            <a:off x="6887700" y="2726725"/>
            <a:ext cx="4482000" cy="36681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Materiais de Uso Geral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(sem exclusividade ou indicação de marca)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 Médico/EPI, Material de Laboratório, Escritório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68578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Preenchimento da planilha: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594" lvl="1" marL="685783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Char char="•"/>
            </a:pPr>
            <a:r>
              <a:rPr lang="pt-BR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Link para Acesso: </a:t>
            </a:r>
            <a:r>
              <a:rPr lang="pt-BR" sz="1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https://docs.google.com/spreadsheets/d/1PJ_oU5ReSDBu50YO9MXm4yNOaCBZqt9W/edit?usp=sharing&amp;ouid=100417399143478647004&amp;rtpof=true&amp;sd=true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PRAZO: </a:t>
            </a:r>
            <a:r>
              <a:rPr b="1" lang="pt-BR" sz="23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16/06/2023 </a:t>
            </a:r>
            <a:endParaRPr b="1" sz="17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D9EAD3"/>
              </a:highlight>
            </a:endParaRPr>
          </a:p>
        </p:txBody>
      </p:sp>
      <p:pic>
        <p:nvPicPr>
          <p:cNvPr id="95" name="Google Shape;95;g212934ab807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48941" y="1193600"/>
            <a:ext cx="1037925" cy="126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ifesp" id="100" name="Google Shape;100;g212934ab807_0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071700" cy="113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212934ab807_0_16"/>
          <p:cNvSpPr txBox="1"/>
          <p:nvPr>
            <p:ph idx="4294967295" type="body"/>
          </p:nvPr>
        </p:nvSpPr>
        <p:spPr>
          <a:xfrm>
            <a:off x="1230275" y="2726724"/>
            <a:ext cx="9468900" cy="38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594" lvl="1" marL="685783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t/>
            </a:r>
            <a:endParaRPr/>
          </a:p>
          <a:p>
            <a:pPr indent="-50793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594" lvl="1" marL="685783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Preenchimento d</a:t>
            </a:r>
            <a:endParaRPr/>
          </a:p>
        </p:txBody>
      </p:sp>
      <p:sp>
        <p:nvSpPr>
          <p:cNvPr id="102" name="Google Shape;102;g212934ab807_0_16"/>
          <p:cNvSpPr txBox="1"/>
          <p:nvPr/>
        </p:nvSpPr>
        <p:spPr>
          <a:xfrm>
            <a:off x="3472200" y="1328588"/>
            <a:ext cx="41850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7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PRAZOS</a:t>
            </a:r>
            <a:endParaRPr b="1" sz="27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g212934ab807_0_16"/>
          <p:cNvSpPr/>
          <p:nvPr/>
        </p:nvSpPr>
        <p:spPr>
          <a:xfrm>
            <a:off x="947700" y="2726725"/>
            <a:ext cx="4333500" cy="35736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Solicitação de Compras das Atas de Registo de Preços do Campus São Paulo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chemeClr val="dk1"/>
                </a:solidFill>
              </a:rPr>
              <a:t>Disponíveis na </a:t>
            </a:r>
            <a:r>
              <a:rPr b="1" lang="pt-BR" sz="1500">
                <a:solidFill>
                  <a:schemeClr val="dk1"/>
                </a:solidFill>
              </a:rPr>
              <a:t> Intranet (Solicitação de Compra)</a:t>
            </a:r>
            <a:endParaRPr b="1"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700">
                <a:solidFill>
                  <a:srgbClr val="FF0000"/>
                </a:solidFill>
              </a:rPr>
              <a:t>PRAZO: 15/09/2023</a:t>
            </a:r>
            <a:endParaRPr b="1" sz="17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D9EAD3"/>
              </a:highlight>
            </a:endParaRPr>
          </a:p>
        </p:txBody>
      </p:sp>
      <p:sp>
        <p:nvSpPr>
          <p:cNvPr id="104" name="Google Shape;104;g212934ab807_0_16"/>
          <p:cNvSpPr/>
          <p:nvPr/>
        </p:nvSpPr>
        <p:spPr>
          <a:xfrm>
            <a:off x="5794200" y="2726725"/>
            <a:ext cx="5575500" cy="36681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Inscrições em eventos 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(Taxa da Inscrição)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685783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Antecedência: 15 dias da realização do evento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68578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Obs: não é preciso aguardar confirmação de aceite do trabalho para iniciar o processo 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0000"/>
                </a:solidFill>
              </a:rPr>
              <a:t>PRAZO: </a:t>
            </a:r>
            <a:r>
              <a:rPr b="1" lang="pt-BR" sz="2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15/09/2023 </a:t>
            </a:r>
            <a:endParaRPr b="1" sz="15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D9EAD3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Calibri"/>
              <a:buNone/>
            </a:pPr>
            <a:r>
              <a:rPr b="1" lang="pt-BR">
                <a:solidFill>
                  <a:schemeClr val="accent6"/>
                </a:solidFill>
                <a:highlight>
                  <a:schemeClr val="lt1"/>
                </a:highlight>
              </a:rPr>
              <a:t>Diárias e Passagens</a:t>
            </a:r>
            <a:endParaRPr b="1">
              <a:solidFill>
                <a:schemeClr val="accent6"/>
              </a:solidFill>
              <a:highlight>
                <a:schemeClr val="lt1"/>
              </a:highlight>
            </a:endParaRPr>
          </a:p>
        </p:txBody>
      </p:sp>
      <p:sp>
        <p:nvSpPr>
          <p:cNvPr id="110" name="Google Shape;110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15259" lvl="0" marL="228594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No caso de inscrição em evento online, não se aplica a concessão de auxílio financeiro - Solicitar o pagamento da taxa de inscrição à empresa organizadora.</a:t>
            </a:r>
            <a:endParaRPr b="1"/>
          </a:p>
          <a:p>
            <a:pPr indent="-50793" lvl="0" marL="228594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15258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Lembramos ainda que a Portaria Capes n. 156/2014 veda a realização de despesas para execução nos exercícios seguintes. Desta forma, não é possível reservar os recursos para utilização em eventos no ano seguinte.</a:t>
            </a:r>
            <a:endParaRPr b="1"/>
          </a:p>
          <a:p>
            <a:pPr indent="0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156521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b="1" lang="pt-BR"/>
              <a:t>Prazo e autorização: conforme orientações da Capes e Pro-Reitorias de Pós-Graduação e Administração</a:t>
            </a:r>
            <a:endParaRPr b="1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50793" lvl="0" marL="228594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111" name="Google Shape;11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96450" y="365127"/>
            <a:ext cx="1657350" cy="81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ifesp" id="116" name="Google Shape;116;g1dd788358fb_0_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071700" cy="113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g1dd788358fb_0_36"/>
          <p:cNvSpPr txBox="1"/>
          <p:nvPr/>
        </p:nvSpPr>
        <p:spPr>
          <a:xfrm>
            <a:off x="1202550" y="2633050"/>
            <a:ext cx="10185900" cy="50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593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Compras de Materiais, Serviços e Inscrições em cursos: </a:t>
            </a:r>
            <a:r>
              <a:rPr lang="pt-BR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compras.csp@unifesp.br </a:t>
            </a: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 envie uma mensagem para o </a:t>
            </a:r>
            <a:r>
              <a:rPr lang="pt-BR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Whatsapp da Divisão de Compras: </a:t>
            </a:r>
            <a:r>
              <a:rPr lang="pt-BR" sz="20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(11) 91178-3751</a:t>
            </a:r>
            <a:r>
              <a:rPr lang="pt-BR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593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Atendimento via chat google, Skype – Equipe e Compras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Endereços disponíveis em:  </a:t>
            </a:r>
            <a:r>
              <a:rPr lang="pt-BR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https://sp.unifesp.br/administracao/setores-administrativos/compras/contato-compras</a:t>
            </a: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1593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593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Acompanhamento da entrega e distribuição dos materiais: </a:t>
            </a:r>
            <a:r>
              <a:rPr lang="pt-BR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materiais.csp@unifesp.br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b="1"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Limites	orçamentários,	utilização	dos	recursos,	remanejamento de rubricas: </a:t>
            </a:r>
            <a:r>
              <a:rPr lang="pt-BR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controladoria.csp@unifesp.br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793" lvl="0" marL="22859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Google Shape;118;g1dd788358fb_0_3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31050" y="1266500"/>
            <a:ext cx="2956475" cy="105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ifesp" id="123" name="Google Shape;123;g1dd788358fb_0_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071700" cy="113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g1dd788358fb_0_51"/>
          <p:cNvSpPr txBox="1"/>
          <p:nvPr/>
        </p:nvSpPr>
        <p:spPr>
          <a:xfrm>
            <a:off x="942900" y="1846300"/>
            <a:ext cx="10185900" cy="47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593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Plantão de Dúvidas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Serão realizados Plantões de Dúvida por meio de Google Meet 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293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Emissão da Solicitação de Compra- Tutorial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b="1" lang="pt-BR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https://sp.unifesp.br/administracao/setores-administrativos/compras/cartilha-ao-usuario</a:t>
            </a:r>
            <a:r>
              <a:rPr b="1"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593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Manual de Orientações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pt-BR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https://sp.unifesp.br/administracao/setores-administrativos/compras/manual-de-orientacao-de-compras</a:t>
            </a:r>
            <a:r>
              <a:rPr b="1"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Google Shape;125;g1dd788358fb_0_5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050650" y="1294275"/>
            <a:ext cx="2078150" cy="207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ifesp" id="130" name="Google Shape;130;g1dd788358fb_0_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071700" cy="113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g1dd788358fb_0_45"/>
          <p:cNvSpPr txBox="1"/>
          <p:nvPr/>
        </p:nvSpPr>
        <p:spPr>
          <a:xfrm>
            <a:off x="578925" y="1685125"/>
            <a:ext cx="10764900" cy="57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593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Compras de Materiais, Serviços e Inscrições em cursos: </a:t>
            </a:r>
            <a:r>
              <a:rPr lang="pt-BR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compras.csp@unifesp.br </a:t>
            </a: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 envie uma mensagem para o </a:t>
            </a:r>
            <a:r>
              <a:rPr lang="pt-BR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Whatsapp da Divisão de Compras: </a:t>
            </a:r>
            <a:r>
              <a:rPr lang="pt-BR" sz="20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(11) 91178-3751</a:t>
            </a:r>
            <a:r>
              <a:rPr lang="pt-BR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593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Atendimento via chat google, Skype – Equipe e Compras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Endereços disponíveis em: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https://sp.unifesp.br/administracao/setores-administrativos/compras/contato-compras</a:t>
            </a: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1593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593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Acompanhamento da entrega e distribuição dos materiais: </a:t>
            </a:r>
            <a:r>
              <a:rPr lang="pt-BR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materiais.csp@unifesp.br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593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793" lvl="0" marL="22859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Calibri"/>
              <a:buNone/>
            </a:pPr>
            <a:r>
              <a:rPr b="1" lang="pt-BR">
                <a:solidFill>
                  <a:schemeClr val="accent6"/>
                </a:solidFill>
              </a:rPr>
              <a:t>Compras - CSP</a:t>
            </a:r>
            <a:endParaRPr b="1">
              <a:solidFill>
                <a:schemeClr val="accent6"/>
              </a:solidFill>
            </a:endParaRPr>
          </a:p>
        </p:txBody>
      </p:sp>
      <p:sp>
        <p:nvSpPr>
          <p:cNvPr id="137" name="Google Shape;13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200"/>
              <a:buNone/>
            </a:pPr>
            <a:r>
              <a:t/>
            </a:r>
            <a:endParaRPr/>
          </a:p>
          <a:p>
            <a:pPr indent="-50793" lvl="0" marL="228594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>
              <a:solidFill>
                <a:schemeClr val="accent6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u="sng">
                <a:solidFill>
                  <a:schemeClr val="hlink"/>
                </a:solidFill>
                <a:hlinkClick r:id="rId3"/>
              </a:rPr>
              <a:t>compras.csp@unifesp.br</a:t>
            </a:r>
            <a:r>
              <a:rPr lang="pt-BR"/>
              <a:t>-  Whatsapp (11)1178-3751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u="sng">
                <a:solidFill>
                  <a:schemeClr val="hlink"/>
                </a:solidFill>
                <a:hlinkClick r:id="rId4"/>
              </a:rPr>
              <a:t>vania.simoes@unifesp.br</a:t>
            </a:r>
            <a:r>
              <a:rPr lang="pt-BR"/>
              <a:t> - Whatsapp (11) 91176-4187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38" name="Google Shape;138;p7"/>
          <p:cNvSpPr/>
          <p:nvPr/>
        </p:nvSpPr>
        <p:spPr>
          <a:xfrm>
            <a:off x="6003634" y="2967335"/>
            <a:ext cx="184731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b="1" i="0" lang="pt-BR" sz="5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5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9" name="Google Shape;139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656636" y="365127"/>
            <a:ext cx="1657350" cy="81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2022-04-11T10:18:26Z</dcterms:created>
  <dc:creator>Unifesp</dc:creator>
</cp:coreProperties>
</file>