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3" roundtripDataSignature="AMtx7mhQzo7CUW6aXC7kGRtJvcVNvGKRH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customschemas.google.com/relationships/presentationmetadata" Target="metadata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dd788358fb_0_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g1dd788358fb_0_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12934ab807_0_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g212934ab807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12934ab807_0_1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g212934ab807_0_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dd788358fb_0_3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g1dd788358fb_0_3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dd788358fb_0_5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g1dd788358fb_0_5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dd788358fb_0_4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g1dd788358fb_0_4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9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9"/>
          <p:cNvSpPr txBox="1"/>
          <p:nvPr>
            <p:ph idx="10" type="dt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9"/>
          <p:cNvSpPr txBox="1"/>
          <p:nvPr>
            <p:ph idx="11" type="ftr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9"/>
          <p:cNvSpPr txBox="1"/>
          <p:nvPr>
            <p:ph idx="12" type="sldNum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/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10" type="dt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1" type="ftr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8"/>
          <p:cNvSpPr txBox="1"/>
          <p:nvPr>
            <p:ph idx="12" type="sldNum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9"/>
          <p:cNvSpPr txBox="1"/>
          <p:nvPr>
            <p:ph type="title"/>
          </p:nvPr>
        </p:nvSpPr>
        <p:spPr>
          <a:xfrm rot="5400000">
            <a:off x="7133432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9"/>
          <p:cNvSpPr txBox="1"/>
          <p:nvPr>
            <p:ph idx="1" type="body"/>
          </p:nvPr>
        </p:nvSpPr>
        <p:spPr>
          <a:xfrm rot="5400000">
            <a:off x="1799432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0" type="dt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9"/>
          <p:cNvSpPr txBox="1"/>
          <p:nvPr>
            <p:ph idx="11" type="ftr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9"/>
          <p:cNvSpPr txBox="1"/>
          <p:nvPr>
            <p:ph idx="12" type="sldNum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0"/>
          <p:cNvSpPr txBox="1"/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0" type="dt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0"/>
          <p:cNvSpPr txBox="1"/>
          <p:nvPr>
            <p:ph idx="11" type="ftr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2" type="sldNum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1"/>
          <p:cNvSpPr txBox="1"/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1"/>
          <p:cNvSpPr txBox="1"/>
          <p:nvPr>
            <p:ph idx="1" type="body"/>
          </p:nvPr>
        </p:nvSpPr>
        <p:spPr>
          <a:xfrm>
            <a:off x="831851" y="4589465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1"/>
          <p:cNvSpPr txBox="1"/>
          <p:nvPr>
            <p:ph idx="10" type="dt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1" type="ftr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1"/>
          <p:cNvSpPr txBox="1"/>
          <p:nvPr>
            <p:ph idx="12" type="sldNum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2"/>
          <p:cNvSpPr txBox="1"/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2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2"/>
          <p:cNvSpPr txBox="1"/>
          <p:nvPr>
            <p:ph idx="10" type="dt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2"/>
          <p:cNvSpPr txBox="1"/>
          <p:nvPr>
            <p:ph idx="11" type="ftr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2" type="sldNum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3"/>
          <p:cNvSpPr txBox="1"/>
          <p:nvPr>
            <p:ph type="title"/>
          </p:nvPr>
        </p:nvSpPr>
        <p:spPr>
          <a:xfrm>
            <a:off x="839788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3"/>
          <p:cNvSpPr txBox="1"/>
          <p:nvPr>
            <p:ph idx="1" type="body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3"/>
          <p:cNvSpPr txBox="1"/>
          <p:nvPr>
            <p:ph idx="2" type="body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3"/>
          <p:cNvSpPr txBox="1"/>
          <p:nvPr>
            <p:ph idx="3" type="body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3"/>
          <p:cNvSpPr txBox="1"/>
          <p:nvPr>
            <p:ph idx="4" type="body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0" type="dt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3"/>
          <p:cNvSpPr txBox="1"/>
          <p:nvPr>
            <p:ph idx="11" type="ftr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3"/>
          <p:cNvSpPr txBox="1"/>
          <p:nvPr>
            <p:ph idx="12" type="sldNum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4"/>
          <p:cNvSpPr txBox="1"/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0" type="dt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11" type="ftr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4"/>
          <p:cNvSpPr txBox="1"/>
          <p:nvPr>
            <p:ph idx="12" type="sldNum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5"/>
          <p:cNvSpPr txBox="1"/>
          <p:nvPr>
            <p:ph idx="10" type="dt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5"/>
          <p:cNvSpPr txBox="1"/>
          <p:nvPr>
            <p:ph idx="11" type="ftr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2" type="sldNum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" type="body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6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6"/>
          <p:cNvSpPr txBox="1"/>
          <p:nvPr>
            <p:ph idx="10" type="dt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6"/>
          <p:cNvSpPr txBox="1"/>
          <p:nvPr>
            <p:ph idx="11" type="ftr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6"/>
          <p:cNvSpPr txBox="1"/>
          <p:nvPr>
            <p:ph idx="12" type="sldNum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/>
          <p:nvPr>
            <p:ph idx="2" type="pic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7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7"/>
          <p:cNvSpPr txBox="1"/>
          <p:nvPr>
            <p:ph idx="10" type="dt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7"/>
          <p:cNvSpPr txBox="1"/>
          <p:nvPr>
            <p:ph idx="11" type="ftr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2" type="sldNum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/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8"/>
          <p:cNvSpPr txBox="1"/>
          <p:nvPr>
            <p:ph idx="10" type="dt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8"/>
          <p:cNvSpPr txBox="1"/>
          <p:nvPr>
            <p:ph idx="11" type="ftr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8"/>
          <p:cNvSpPr txBox="1"/>
          <p:nvPr>
            <p:ph idx="12" type="sldNum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Relationship Id="rId4" Type="http://schemas.openxmlformats.org/officeDocument/2006/relationships/hyperlink" Target="mailto:compras.csp@unifesp.br" TargetMode="External"/><Relationship Id="rId5" Type="http://schemas.openxmlformats.org/officeDocument/2006/relationships/hyperlink" Target="https://sp.unifesp.br/administracao/setores-administrativos/compras/contato-compras" TargetMode="External"/><Relationship Id="rId6" Type="http://schemas.openxmlformats.org/officeDocument/2006/relationships/hyperlink" Target="mailto:materiais.csp@unifesp.br" TargetMode="External"/><Relationship Id="rId7" Type="http://schemas.openxmlformats.org/officeDocument/2006/relationships/hyperlink" Target="mailto:controladoria.csp@unifesp.br" TargetMode="External"/><Relationship Id="rId8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jpg"/><Relationship Id="rId4" Type="http://schemas.openxmlformats.org/officeDocument/2006/relationships/hyperlink" Target="https://sp.unifesp.br/administracao/setores-administrativos/compras/cartilha-ao-usuario" TargetMode="External"/><Relationship Id="rId5" Type="http://schemas.openxmlformats.org/officeDocument/2006/relationships/hyperlink" Target="https://sp.unifesp.br/administracao/setores-administrativos/compras/manual-de-orientacao-de-compras" TargetMode="External"/><Relationship Id="rId6" Type="http://schemas.openxmlformats.org/officeDocument/2006/relationships/image" Target="../media/image4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jpg"/><Relationship Id="rId4" Type="http://schemas.openxmlformats.org/officeDocument/2006/relationships/hyperlink" Target="mailto:compras.csp@unifesp.br" TargetMode="External"/><Relationship Id="rId5" Type="http://schemas.openxmlformats.org/officeDocument/2006/relationships/hyperlink" Target="https://sp.unifesp.br/administracao/setores-administrativos/compras/contato-compras" TargetMode="External"/><Relationship Id="rId6" Type="http://schemas.openxmlformats.org/officeDocument/2006/relationships/hyperlink" Target="mailto:materiais.csp@unifesp.br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mailto:compras.csp@unifesp.br" TargetMode="External"/><Relationship Id="rId4" Type="http://schemas.openxmlformats.org/officeDocument/2006/relationships/hyperlink" Target="mailto:vania.simoes@unifesp.br" TargetMode="External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nifesp" id="84" name="Google Shape;84;g1dd788358fb_0_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071700" cy="11329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g1dd788358fb_0_5"/>
          <p:cNvSpPr txBox="1"/>
          <p:nvPr/>
        </p:nvSpPr>
        <p:spPr>
          <a:xfrm>
            <a:off x="1858200" y="1344599"/>
            <a:ext cx="9147000" cy="496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rPr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ORIENTAÇÕES E PRAZOS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r>
              <a:rPr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COMPRAS- CAPES 2023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nifesp" id="90" name="Google Shape;90;g212934ab807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071700" cy="11329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g212934ab807_0_0"/>
          <p:cNvSpPr txBox="1"/>
          <p:nvPr>
            <p:ph idx="4294967295" type="body"/>
          </p:nvPr>
        </p:nvSpPr>
        <p:spPr>
          <a:xfrm>
            <a:off x="1230275" y="2726724"/>
            <a:ext cx="9468900" cy="384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594" lvl="1" marL="685783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t/>
            </a:r>
            <a:endParaRPr/>
          </a:p>
          <a:p>
            <a:pPr indent="-50793" lvl="0" marL="228593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594" lvl="1" marL="685783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t-BR"/>
              <a:t>Preenchimento d</a:t>
            </a:r>
            <a:endParaRPr/>
          </a:p>
        </p:txBody>
      </p:sp>
      <p:sp>
        <p:nvSpPr>
          <p:cNvPr id="92" name="Google Shape;92;g212934ab807_0_0"/>
          <p:cNvSpPr txBox="1"/>
          <p:nvPr/>
        </p:nvSpPr>
        <p:spPr>
          <a:xfrm>
            <a:off x="3472200" y="1328588"/>
            <a:ext cx="41850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7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PRAZOS</a:t>
            </a:r>
            <a:endParaRPr b="1" sz="2700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g212934ab807_0_0"/>
          <p:cNvSpPr/>
          <p:nvPr/>
        </p:nvSpPr>
        <p:spPr>
          <a:xfrm>
            <a:off x="947700" y="2726725"/>
            <a:ext cx="4333500" cy="3573600"/>
          </a:xfrm>
          <a:prstGeom prst="roundRect">
            <a:avLst>
              <a:gd fmla="val 16667" name="adj"/>
            </a:avLst>
          </a:prstGeom>
          <a:solidFill>
            <a:srgbClr val="D0E0E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Pedidos de Compras </a:t>
            </a:r>
            <a:endParaRPr b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emitidos via Intranet</a:t>
            </a:r>
            <a:endParaRPr b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AutoNum type="alphaLcParenR"/>
            </a:pPr>
            <a:r>
              <a:rPr lang="pt-B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Materiais: reagentes, compras por exclusividade, produtos com indicação de marca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AutoNum type="alphaLcParenR"/>
            </a:pPr>
            <a:r>
              <a:rPr lang="pt-B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Serviços: conserto de equipamentos, publicação em revistas etc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9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PRAZO: 31/05/2023</a:t>
            </a:r>
            <a:endParaRPr b="1" sz="19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D9EAD3"/>
              </a:highlight>
            </a:endParaRPr>
          </a:p>
        </p:txBody>
      </p:sp>
      <p:sp>
        <p:nvSpPr>
          <p:cNvPr id="94" name="Google Shape;94;g212934ab807_0_0"/>
          <p:cNvSpPr/>
          <p:nvPr/>
        </p:nvSpPr>
        <p:spPr>
          <a:xfrm>
            <a:off x="6887700" y="2726725"/>
            <a:ext cx="4482000" cy="3668100"/>
          </a:xfrm>
          <a:prstGeom prst="roundRect">
            <a:avLst>
              <a:gd fmla="val 16667" name="adj"/>
            </a:avLst>
          </a:prstGeom>
          <a:solidFill>
            <a:srgbClr val="D0E0E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Materiais de Uso Geral</a:t>
            </a:r>
            <a:endParaRPr b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(sem exclusividade ou indicação de marca)</a:t>
            </a:r>
            <a:endParaRPr b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Material Médico/EPI, Material de Laboratório, Escritório</a:t>
            </a:r>
            <a:endParaRPr b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685783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Preenchimento da planilha:</a:t>
            </a:r>
            <a:endParaRPr b="1" sz="20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594" lvl="1" marL="685783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Calibri"/>
              <a:buChar char="•"/>
            </a:pPr>
            <a:r>
              <a:rPr lang="pt-BR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Link para Acesso: </a:t>
            </a:r>
            <a:r>
              <a:rPr lang="pt-BR" sz="1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https://docs.google.com/spreadsheets/d/1PJ_oU5ReSDBu50YO9MXm4yNOaCBZqt9W/edit?usp=sharing&amp;ouid=100417399143478647004&amp;rtpof=true&amp;sd=true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7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7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PRAZO: </a:t>
            </a:r>
            <a:r>
              <a:rPr b="1" lang="pt-BR" sz="23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16/06/2023 </a:t>
            </a:r>
            <a:endParaRPr b="1" sz="17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D9EAD3"/>
              </a:highlight>
            </a:endParaRPr>
          </a:p>
        </p:txBody>
      </p:sp>
      <p:pic>
        <p:nvPicPr>
          <p:cNvPr id="95" name="Google Shape;95;g212934ab807_0_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48941" y="1193600"/>
            <a:ext cx="1037925" cy="1268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nifesp" id="100" name="Google Shape;100;g212934ab807_0_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071700" cy="11329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g212934ab807_0_16"/>
          <p:cNvSpPr txBox="1"/>
          <p:nvPr>
            <p:ph idx="4294967295" type="body"/>
          </p:nvPr>
        </p:nvSpPr>
        <p:spPr>
          <a:xfrm>
            <a:off x="1230275" y="2726724"/>
            <a:ext cx="9468900" cy="384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594" lvl="1" marL="685783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t/>
            </a:r>
            <a:endParaRPr/>
          </a:p>
          <a:p>
            <a:pPr indent="-50793" lvl="0" marL="228593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-228594" lvl="1" marL="685783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pt-BR"/>
              <a:t>Preenchimento d</a:t>
            </a:r>
            <a:endParaRPr/>
          </a:p>
        </p:txBody>
      </p:sp>
      <p:sp>
        <p:nvSpPr>
          <p:cNvPr id="102" name="Google Shape;102;g212934ab807_0_16"/>
          <p:cNvSpPr txBox="1"/>
          <p:nvPr/>
        </p:nvSpPr>
        <p:spPr>
          <a:xfrm>
            <a:off x="3472200" y="1328588"/>
            <a:ext cx="41850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7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PRAZOS</a:t>
            </a:r>
            <a:endParaRPr b="1" sz="2700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g212934ab807_0_16"/>
          <p:cNvSpPr/>
          <p:nvPr/>
        </p:nvSpPr>
        <p:spPr>
          <a:xfrm>
            <a:off x="947700" y="2726725"/>
            <a:ext cx="4333500" cy="3573600"/>
          </a:xfrm>
          <a:prstGeom prst="roundRect">
            <a:avLst>
              <a:gd fmla="val 16667" name="adj"/>
            </a:avLst>
          </a:prstGeom>
          <a:solidFill>
            <a:srgbClr val="D0E0E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Solicitação de Compras das Atas de Registo de Preços do Campus São Paulo</a:t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>
                <a:solidFill>
                  <a:schemeClr val="dk1"/>
                </a:solidFill>
              </a:rPr>
              <a:t>Disponíveis na </a:t>
            </a:r>
            <a:r>
              <a:rPr b="1" lang="pt-BR" sz="1500">
                <a:solidFill>
                  <a:schemeClr val="dk1"/>
                </a:solidFill>
              </a:rPr>
              <a:t> Intranet (Solicitação de Compra)</a:t>
            </a:r>
            <a:endParaRPr b="1" sz="15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</a:endParaRPr>
          </a:p>
          <a:p>
            <a:pPr indent="0" lvl="0" marL="4572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700">
                <a:solidFill>
                  <a:srgbClr val="FF0000"/>
                </a:solidFill>
              </a:rPr>
              <a:t>PRAZO: 15/09/2023</a:t>
            </a:r>
            <a:endParaRPr b="1" sz="17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D9EAD3"/>
              </a:highlight>
            </a:endParaRPr>
          </a:p>
        </p:txBody>
      </p:sp>
      <p:sp>
        <p:nvSpPr>
          <p:cNvPr id="104" name="Google Shape;104;g212934ab807_0_16"/>
          <p:cNvSpPr/>
          <p:nvPr/>
        </p:nvSpPr>
        <p:spPr>
          <a:xfrm>
            <a:off x="5794200" y="2726725"/>
            <a:ext cx="5575500" cy="3668100"/>
          </a:xfrm>
          <a:prstGeom prst="roundRect">
            <a:avLst>
              <a:gd fmla="val 16667" name="adj"/>
            </a:avLst>
          </a:prstGeom>
          <a:solidFill>
            <a:srgbClr val="D0E0E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chemeClr val="dk1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b="1"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Inscrições em eventos </a:t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b="1"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(Taxa da Inscrição)</a:t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685783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Antecedência: 15 dias da realização do evento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685783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pt-BR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Obs: não é preciso aguardar confirmação de aceite do trabalho para iniciar o processo </a:t>
            </a:r>
            <a:endParaRPr sz="1100">
              <a:solidFill>
                <a:schemeClr val="dk1"/>
              </a:solidFill>
            </a:endParaRPr>
          </a:p>
          <a:p>
            <a:pPr indent="0" lvl="0" marL="4572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>
                <a:solidFill>
                  <a:srgbClr val="FF0000"/>
                </a:solidFill>
              </a:rPr>
              <a:t>PRAZO: </a:t>
            </a:r>
            <a:r>
              <a:rPr b="1" lang="pt-BR" sz="21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15/09/2023 </a:t>
            </a:r>
            <a:endParaRPr b="1" sz="1500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D9EAD3"/>
              </a:highligh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"/>
          <p:cNvSpPr txBox="1"/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Calibri"/>
              <a:buNone/>
            </a:pPr>
            <a:r>
              <a:rPr b="1" lang="pt-BR">
                <a:solidFill>
                  <a:schemeClr val="accent6"/>
                </a:solidFill>
                <a:highlight>
                  <a:schemeClr val="lt1"/>
                </a:highlight>
              </a:rPr>
              <a:t>Diárias e Passagens</a:t>
            </a:r>
            <a:endParaRPr b="1">
              <a:solidFill>
                <a:schemeClr val="accent6"/>
              </a:solidFill>
              <a:highlight>
                <a:schemeClr val="lt1"/>
              </a:highlight>
            </a:endParaRPr>
          </a:p>
        </p:txBody>
      </p:sp>
      <p:sp>
        <p:nvSpPr>
          <p:cNvPr id="110" name="Google Shape;110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15259" lvl="0" marL="228594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pt-BR"/>
              <a:t>No caso de inscrição em evento online, não se aplica a concessão de auxílio financeiro - Solicitar o pagamento da taxa de inscrição à empresa organizadora.</a:t>
            </a:r>
            <a:endParaRPr b="1"/>
          </a:p>
          <a:p>
            <a:pPr indent="-50793" lvl="0" marL="228594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215258" lvl="0" marL="228593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b="1" lang="pt-BR"/>
              <a:t>Lembramos ainda que a Portaria Capes n. 156/2014 veda a realização de despesas para execução nos exercícios seguintes. Desta forma, não é possível reservar os recursos para utilização em eventos no ano seguinte.</a:t>
            </a:r>
            <a:endParaRPr b="1"/>
          </a:p>
          <a:p>
            <a:pPr indent="0" lvl="0" marL="228593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-156521" lvl="0" marL="228593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64285"/>
              <a:buChar char="•"/>
            </a:pPr>
            <a:r>
              <a:rPr b="1" lang="pt-BR"/>
              <a:t>Prazo e autorização: conforme orientações da Capes e Pro-Reitorias de Pós-Graduação e Administração</a:t>
            </a:r>
            <a:endParaRPr b="1"/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-50793" lvl="0" marL="228594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  <p:pic>
        <p:nvPicPr>
          <p:cNvPr id="111" name="Google Shape;11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696450" y="365127"/>
            <a:ext cx="1657350" cy="819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nifesp" id="116" name="Google Shape;116;g1dd788358fb_0_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071700" cy="11329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g1dd788358fb_0_36"/>
          <p:cNvSpPr txBox="1"/>
          <p:nvPr/>
        </p:nvSpPr>
        <p:spPr>
          <a:xfrm>
            <a:off x="1202550" y="2633050"/>
            <a:ext cx="10185900" cy="505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228593" lvl="0" marL="228593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pt-B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Compras de Materiais, Serviços e Inscrições em cursos: </a:t>
            </a:r>
            <a:r>
              <a:rPr lang="pt-BR" sz="20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compras.csp@unifesp.br </a:t>
            </a:r>
            <a:r>
              <a:rPr lang="pt-B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 envie uma mensagem para o </a:t>
            </a:r>
            <a:r>
              <a:rPr lang="pt-BR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Whatsapp da Divisão de Compras: </a:t>
            </a:r>
            <a:r>
              <a:rPr lang="pt-BR" sz="2000" u="sng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(11) 91178-3751</a:t>
            </a:r>
            <a:r>
              <a:rPr lang="pt-BR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0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593" lvl="0" marL="228593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pt-B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Atendimento via chat google, Skype – Equipe e Compras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228593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Endereços disponíveis em:  </a:t>
            </a:r>
            <a:r>
              <a:rPr lang="pt-BR" sz="20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https://sp.unifesp.br/administracao/setores-administrativos/compras/contato-compras</a:t>
            </a:r>
            <a:r>
              <a:rPr lang="pt-B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01593" lvl="0" marL="228593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593" lvl="0" marL="228593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pt-B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Acompanhamento da entrega e distribuição dos materiais: </a:t>
            </a:r>
            <a:r>
              <a:rPr lang="pt-BR" sz="20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materiais.csp@unifesp.br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b="1" lang="pt-B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Limites	orçamentários,	utilização	dos	recursos,	remanejamento de rubricas: </a:t>
            </a:r>
            <a:r>
              <a:rPr lang="pt-BR" sz="20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7"/>
              </a:rPr>
              <a:t>controladoria.csp@unifesp.br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0793" lvl="0" marL="228593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8" name="Google Shape;118;g1dd788358fb_0_36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231050" y="1266500"/>
            <a:ext cx="2956475" cy="1053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nifesp" id="123" name="Google Shape;123;g1dd788358fb_0_5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071700" cy="1132900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g1dd788358fb_0_51"/>
          <p:cNvSpPr txBox="1"/>
          <p:nvPr/>
        </p:nvSpPr>
        <p:spPr>
          <a:xfrm>
            <a:off x="942900" y="1846300"/>
            <a:ext cx="10185900" cy="479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228593" lvl="0" marL="228593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pt-B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Plantão de Dúvidas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pt-B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Serão realizados Plantões de Dúvida por meio de Google Meet 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41293" lvl="0" marL="228593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pt-B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Emissão da Solicitação de Compra- Tutorial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pt-B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</a:t>
            </a:r>
            <a:r>
              <a:rPr b="1" lang="pt-BR" sz="20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https://sp.unifesp.br/administracao/setores-administrativos/compras/cartilha-ao-usuario</a:t>
            </a:r>
            <a:r>
              <a:rPr b="1" lang="pt-B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593" lvl="0" marL="228593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pt-B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Manual de Orientações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228593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pt-BR" sz="20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https://sp.unifesp.br/administracao/setores-administrativos/compras/manual-de-orientacao-de-compras</a:t>
            </a:r>
            <a:r>
              <a:rPr b="1" lang="pt-B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228593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228593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228593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5" name="Google Shape;125;g1dd788358fb_0_5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9050650" y="1294275"/>
            <a:ext cx="2078150" cy="2078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nifesp" id="130" name="Google Shape;130;g1dd788358fb_0_4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071700" cy="11329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g1dd788358fb_0_45"/>
          <p:cNvSpPr txBox="1"/>
          <p:nvPr/>
        </p:nvSpPr>
        <p:spPr>
          <a:xfrm>
            <a:off x="578925" y="1685125"/>
            <a:ext cx="10764900" cy="571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228593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593" lvl="0" marL="228593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pt-B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Compras de Materiais, Serviços e Inscrições em cursos: </a:t>
            </a:r>
            <a:r>
              <a:rPr lang="pt-BR" sz="20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compras.csp@unifesp.br </a:t>
            </a:r>
            <a:r>
              <a:rPr lang="pt-B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 envie uma mensagem para o </a:t>
            </a:r>
            <a:r>
              <a:rPr lang="pt-BR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Whatsapp da Divisão de Compras: </a:t>
            </a:r>
            <a:r>
              <a:rPr lang="pt-BR" sz="2000" u="sng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(11) 91178-3751</a:t>
            </a:r>
            <a:r>
              <a:rPr lang="pt-BR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0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593" lvl="0" marL="228593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pt-B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Atendimento via chat google, Skype – Equipe e Compras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228593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Endereços disponíveis em: 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228593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20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https://sp.unifesp.br/administracao/setores-administrativos/compras/contato-compras</a:t>
            </a:r>
            <a:r>
              <a:rPr lang="pt-B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01593" lvl="0" marL="228593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593" lvl="0" marL="228593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b="1" lang="pt-B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Acompanhamento da entrega e distribuição dos materiais: </a:t>
            </a:r>
            <a:r>
              <a:rPr lang="pt-BR" sz="20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materiais.csp@unifesp.br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228593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228593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0793" lvl="0" marL="228593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7"/>
          <p:cNvSpPr txBox="1"/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Calibri"/>
              <a:buNone/>
            </a:pPr>
            <a:r>
              <a:rPr b="1" lang="pt-BR">
                <a:solidFill>
                  <a:schemeClr val="accent6"/>
                </a:solidFill>
              </a:rPr>
              <a:t>Compras - CSP</a:t>
            </a:r>
            <a:endParaRPr b="1">
              <a:solidFill>
                <a:schemeClr val="accent6"/>
              </a:solidFill>
            </a:endParaRPr>
          </a:p>
        </p:txBody>
      </p:sp>
      <p:sp>
        <p:nvSpPr>
          <p:cNvPr id="137" name="Google Shape;137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200"/>
              <a:buNone/>
            </a:pPr>
            <a:r>
              <a:t/>
            </a:r>
            <a:endParaRPr/>
          </a:p>
          <a:p>
            <a:pPr indent="-50793" lvl="0" marL="228594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b="1">
              <a:solidFill>
                <a:schemeClr val="accent6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 u="sng">
                <a:solidFill>
                  <a:schemeClr val="hlink"/>
                </a:solidFill>
                <a:hlinkClick r:id="rId3"/>
              </a:rPr>
              <a:t>compras.csp@unifesp.br</a:t>
            </a:r>
            <a:r>
              <a:rPr lang="pt-BR"/>
              <a:t>-  Whatsapp (11)1178-3751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 u="sng">
                <a:solidFill>
                  <a:schemeClr val="hlink"/>
                </a:solidFill>
                <a:hlinkClick r:id="rId4"/>
              </a:rPr>
              <a:t>vania.simoes@unifesp.br</a:t>
            </a:r>
            <a:r>
              <a:rPr lang="pt-BR"/>
              <a:t> - Whatsapp (11) 91176-4187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138" name="Google Shape;138;p7"/>
          <p:cNvSpPr/>
          <p:nvPr/>
        </p:nvSpPr>
        <p:spPr>
          <a:xfrm>
            <a:off x="6003634" y="2967335"/>
            <a:ext cx="184731" cy="1754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b="1" i="0" lang="pt-BR" sz="5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i="0" sz="5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9" name="Google Shape;139;p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656636" y="365127"/>
            <a:ext cx="1657350" cy="819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2022-04-11T10:18:26Z</dcterms:created>
  <dc:creator>Unifesp</dc:creator>
</cp:coreProperties>
</file>